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9" r:id="rId2"/>
  </p:sldMasterIdLst>
  <p:notesMasterIdLst>
    <p:notesMasterId r:id="rId9"/>
  </p:notesMasterIdLst>
  <p:handoutMasterIdLst>
    <p:handoutMasterId r:id="rId10"/>
  </p:handoutMasterIdLst>
  <p:sldIdLst>
    <p:sldId id="256" r:id="rId3"/>
    <p:sldId id="310" r:id="rId4"/>
    <p:sldId id="326" r:id="rId5"/>
    <p:sldId id="327" r:id="rId6"/>
    <p:sldId id="328" r:id="rId7"/>
    <p:sldId id="329" r:id="rId8"/>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initials="tmk"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62" autoAdjust="0"/>
    <p:restoredTop sz="94219" autoAdjust="0"/>
  </p:normalViewPr>
  <p:slideViewPr>
    <p:cSldViewPr snapToGrid="0" showGuides="1">
      <p:cViewPr varScale="1">
        <p:scale>
          <a:sx n="62" d="100"/>
          <a:sy n="62" d="100"/>
        </p:scale>
        <p:origin x="1176" y="5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r>
              <a:rPr lang="en-US" dirty="0"/>
              <a:t>This</a:t>
            </a:r>
            <a:r>
              <a:rPr lang="en-US" baseline="0" dirty="0"/>
              <a:t> statement is vague and leaves a lot of questions unanswered. </a:t>
            </a:r>
          </a:p>
          <a:p>
            <a:r>
              <a:rPr lang="en-US" baseline="0" dirty="0"/>
              <a:t>Before you write code there are a number of points for which you need clarity.</a:t>
            </a:r>
          </a:p>
          <a:p>
            <a:endParaRPr lang="en-US" baseline="0" dirty="0"/>
          </a:p>
          <a:p>
            <a:r>
              <a:rPr lang="en-US" baseline="0" dirty="0"/>
              <a:t>Remember, this is a very simple example, we are using a simple example. For very simple problems you may not need much documentation. We are using this example so that you can practice the techniques before applying them to a more challenging problem.</a:t>
            </a:r>
          </a:p>
          <a:p>
            <a:endParaRPr lang="en-US" dirty="0"/>
          </a:p>
        </p:txBody>
      </p:sp>
    </p:spTree>
    <p:extLst>
      <p:ext uri="{BB962C8B-B14F-4D97-AF65-F5344CB8AC3E}">
        <p14:creationId xmlns:p14="http://schemas.microsoft.com/office/powerpoint/2010/main" val="3525520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25"/>
              <a:t>Section (optional)</a:t>
            </a:r>
            <a:endParaRPr lang="en-US" sz="1125"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13" dirty="0"/>
              <a:t>Picture</a:t>
            </a:r>
            <a:br>
              <a:rPr lang="en-US" sz="1013" dirty="0"/>
            </a:br>
            <a:r>
              <a:rPr lang="en-US" sz="1013" dirty="0"/>
              <a:t>(optional)</a:t>
            </a:r>
          </a:p>
        </p:txBody>
      </p:sp>
    </p:spTree>
    <p:extLst>
      <p:ext uri="{BB962C8B-B14F-4D97-AF65-F5344CB8AC3E}">
        <p14:creationId xmlns:p14="http://schemas.microsoft.com/office/powerpoint/2010/main" val="1721490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5440378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7692216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1299745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8606286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615673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6380659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7906135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5873783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0547834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00307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5300151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7839338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6981528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1771683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Exercise</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Exercise</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801878034"/>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t>Session 13 – Exercise</a:t>
            </a:r>
          </a:p>
        </p:txBody>
      </p:sp>
    </p:spTree>
    <p:extLst>
      <p:ext uri="{BB962C8B-B14F-4D97-AF65-F5344CB8AC3E}">
        <p14:creationId xmlns:p14="http://schemas.microsoft.com/office/powerpoint/2010/main" val="4008897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 -1</a:t>
            </a:r>
          </a:p>
        </p:txBody>
      </p:sp>
      <p:sp>
        <p:nvSpPr>
          <p:cNvPr id="3" name="Content Placeholder 2"/>
          <p:cNvSpPr>
            <a:spLocks noGrp="1"/>
          </p:cNvSpPr>
          <p:nvPr>
            <p:ph idx="1"/>
          </p:nvPr>
        </p:nvSpPr>
        <p:spPr/>
        <p:txBody>
          <a:bodyPr/>
          <a:lstStyle/>
          <a:p>
            <a:r>
              <a:rPr lang="en-US" dirty="0"/>
              <a:t>Write a program to sort sets of pairs of real numbers in ascending order. </a:t>
            </a:r>
          </a:p>
          <a:p>
            <a:r>
              <a:rPr lang="en-US" dirty="0"/>
              <a:t>Provide the capability to sort on either field. </a:t>
            </a:r>
          </a:p>
          <a:p>
            <a:r>
              <a:rPr lang="en-US" dirty="0"/>
              <a:t>Compute the descriptive statistics for each field. </a:t>
            </a:r>
          </a:p>
          <a:p>
            <a:r>
              <a:rPr lang="en-US" dirty="0"/>
              <a:t>Package the components so that they can be reused in later programs.</a:t>
            </a:r>
          </a:p>
        </p:txBody>
      </p:sp>
    </p:spTree>
    <p:extLst>
      <p:ext uri="{BB962C8B-B14F-4D97-AF65-F5344CB8AC3E}">
        <p14:creationId xmlns:p14="http://schemas.microsoft.com/office/powerpoint/2010/main" val="8488143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 -2</a:t>
            </a:r>
          </a:p>
        </p:txBody>
      </p:sp>
      <p:sp>
        <p:nvSpPr>
          <p:cNvPr id="3" name="Content Placeholder 2"/>
          <p:cNvSpPr>
            <a:spLocks noGrp="1"/>
          </p:cNvSpPr>
          <p:nvPr>
            <p:ph idx="1"/>
          </p:nvPr>
        </p:nvSpPr>
        <p:spPr/>
        <p:txBody>
          <a:bodyPr/>
          <a:lstStyle/>
          <a:p>
            <a:r>
              <a:rPr lang="en-US" dirty="0"/>
              <a:t>Elaborate on the description of the problem using a representation you are comfortable with. This may be user stories, operational scenarios, UML, or any other equivalent approach. </a:t>
            </a:r>
          </a:p>
          <a:p>
            <a:r>
              <a:rPr lang="en-US" dirty="0"/>
              <a:t>Include acceptance test cases. </a:t>
            </a:r>
          </a:p>
          <a:p>
            <a:r>
              <a:rPr lang="en-US" dirty="0"/>
              <a:t>Document assumptions that may constrain a solution and will guide further design.</a:t>
            </a:r>
          </a:p>
          <a:p>
            <a:r>
              <a:rPr lang="en-US" dirty="0"/>
              <a:t>When done, review the design using the provided checklist.</a:t>
            </a:r>
          </a:p>
        </p:txBody>
      </p:sp>
    </p:spTree>
    <p:extLst>
      <p:ext uri="{BB962C8B-B14F-4D97-AF65-F5344CB8AC3E}">
        <p14:creationId xmlns:p14="http://schemas.microsoft.com/office/powerpoint/2010/main" val="3959570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p>
        </p:txBody>
      </p:sp>
      <p:sp>
        <p:nvSpPr>
          <p:cNvPr id="3" name="Content Placeholder 2"/>
          <p:cNvSpPr>
            <a:spLocks noGrp="1"/>
          </p:cNvSpPr>
          <p:nvPr>
            <p:ph idx="1"/>
          </p:nvPr>
        </p:nvSpPr>
        <p:spPr>
          <a:xfrm>
            <a:off x="401934" y="1081758"/>
            <a:ext cx="8320035" cy="5290166"/>
          </a:xfrm>
        </p:spPr>
        <p:txBody>
          <a:bodyPr/>
          <a:lstStyle/>
          <a:p>
            <a:r>
              <a:rPr lang="en-US" dirty="0"/>
              <a:t>Write a program to sort a list of pairs of real numbers. </a:t>
            </a:r>
          </a:p>
          <a:p>
            <a:r>
              <a:rPr lang="en-US" dirty="0"/>
              <a:t>Provide the capability to sort on either field. </a:t>
            </a:r>
          </a:p>
          <a:p>
            <a:r>
              <a:rPr lang="en-US" dirty="0">
                <a:solidFill>
                  <a:schemeClr val="tx2">
                    <a:lumMod val="60000"/>
                    <a:lumOff val="40000"/>
                  </a:schemeClr>
                </a:solidFill>
              </a:rPr>
              <a:t>How does the program start? From where does it take input?</a:t>
            </a:r>
          </a:p>
          <a:p>
            <a:endParaRPr lang="en-US" dirty="0"/>
          </a:p>
          <a:p>
            <a:r>
              <a:rPr lang="en-US" dirty="0"/>
              <a:t>Compute the descriptive statistics for </a:t>
            </a:r>
            <a:r>
              <a:rPr lang="en-US"/>
              <a:t>each field.</a:t>
            </a:r>
            <a:endParaRPr lang="en-US" dirty="0">
              <a:solidFill>
                <a:schemeClr val="tx2">
                  <a:lumMod val="40000"/>
                  <a:lumOff val="60000"/>
                </a:schemeClr>
              </a:solidFill>
            </a:endParaRPr>
          </a:p>
          <a:p>
            <a:r>
              <a:rPr lang="en-US" dirty="0">
                <a:solidFill>
                  <a:schemeClr val="tx2">
                    <a:lumMod val="60000"/>
                    <a:lumOff val="40000"/>
                  </a:schemeClr>
                </a:solidFill>
              </a:rPr>
              <a:t>Descriptive statistics include mean, median, and so forth. </a:t>
            </a:r>
          </a:p>
          <a:p>
            <a:pPr marL="171433" lvl="1" indent="0">
              <a:buNone/>
            </a:pPr>
            <a:r>
              <a:rPr lang="en-US" dirty="0">
                <a:solidFill>
                  <a:schemeClr val="tx2">
                    <a:lumMod val="60000"/>
                    <a:lumOff val="40000"/>
                  </a:schemeClr>
                </a:solidFill>
              </a:rPr>
              <a:t>How are they displayed? </a:t>
            </a:r>
          </a:p>
          <a:p>
            <a:pPr marL="171433" lvl="1" indent="0">
              <a:buNone/>
            </a:pPr>
            <a:r>
              <a:rPr lang="en-US" dirty="0">
                <a:solidFill>
                  <a:schemeClr val="tx2">
                    <a:lumMod val="60000"/>
                    <a:lumOff val="40000"/>
                  </a:schemeClr>
                </a:solidFill>
              </a:rPr>
              <a:t>What causes them to be displayed?</a:t>
            </a:r>
          </a:p>
          <a:p>
            <a:pPr marL="171433" lvl="1" indent="0">
              <a:buNone/>
            </a:pPr>
            <a:endParaRPr lang="en-US" dirty="0">
              <a:solidFill>
                <a:schemeClr val="tx2">
                  <a:lumMod val="60000"/>
                  <a:lumOff val="40000"/>
                </a:schemeClr>
              </a:solidFill>
            </a:endParaRPr>
          </a:p>
          <a:p>
            <a:pPr marL="0" lvl="1" indent="0">
              <a:buNone/>
            </a:pPr>
            <a:r>
              <a:rPr lang="en-US" dirty="0"/>
              <a:t>Package the components so that they can be reused in later programs with minimal change. </a:t>
            </a:r>
          </a:p>
          <a:p>
            <a:pPr marL="0" lvl="1" indent="0">
              <a:spcBef>
                <a:spcPts val="1000"/>
              </a:spcBef>
              <a:buNone/>
            </a:pPr>
            <a:r>
              <a:rPr lang="en-US" dirty="0">
                <a:solidFill>
                  <a:schemeClr val="tx2">
                    <a:lumMod val="60000"/>
                    <a:lumOff val="40000"/>
                  </a:schemeClr>
                </a:solidFill>
              </a:rPr>
              <a:t>This is non-functional. What kind of view is needed? </a:t>
            </a:r>
          </a:p>
        </p:txBody>
      </p:sp>
    </p:spTree>
    <p:extLst>
      <p:ext uri="{BB962C8B-B14F-4D97-AF65-F5344CB8AC3E}">
        <p14:creationId xmlns:p14="http://schemas.microsoft.com/office/powerpoint/2010/main" val="4892659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 Review Questions</a:t>
            </a:r>
          </a:p>
        </p:txBody>
      </p:sp>
      <p:sp>
        <p:nvSpPr>
          <p:cNvPr id="3" name="Content Placeholder 2"/>
          <p:cNvSpPr>
            <a:spLocks noGrp="1"/>
          </p:cNvSpPr>
          <p:nvPr>
            <p:ph idx="1"/>
          </p:nvPr>
        </p:nvSpPr>
        <p:spPr>
          <a:xfrm>
            <a:off x="401934" y="1081759"/>
            <a:ext cx="8320035" cy="5290166"/>
          </a:xfrm>
        </p:spPr>
        <p:txBody>
          <a:bodyPr>
            <a:normAutofit fontScale="92500" lnSpcReduction="10000"/>
          </a:bodyPr>
          <a:lstStyle/>
          <a:p>
            <a:pPr lvl="0"/>
            <a:r>
              <a:rPr lang="en-US" dirty="0"/>
              <a:t>What are the main requirements?</a:t>
            </a:r>
          </a:p>
          <a:p>
            <a:pPr lvl="1"/>
            <a:r>
              <a:rPr lang="en-US" dirty="0"/>
              <a:t>Have you organized the requirements?</a:t>
            </a:r>
          </a:p>
          <a:p>
            <a:pPr lvl="2"/>
            <a:r>
              <a:rPr lang="en-US" dirty="0"/>
              <a:t>What are the key functional requirements?</a:t>
            </a:r>
          </a:p>
          <a:p>
            <a:pPr lvl="2"/>
            <a:r>
              <a:rPr lang="en-US" dirty="0"/>
              <a:t>Are there some key non-functional requirements?</a:t>
            </a:r>
          </a:p>
          <a:p>
            <a:pPr lvl="1"/>
            <a:r>
              <a:rPr lang="en-US" dirty="0"/>
              <a:t>Are all requirements consistent?</a:t>
            </a:r>
          </a:p>
          <a:p>
            <a:pPr lvl="1"/>
            <a:r>
              <a:rPr lang="en-US" dirty="0"/>
              <a:t>Have you covered everything?</a:t>
            </a:r>
          </a:p>
          <a:p>
            <a:pPr lvl="1"/>
            <a:r>
              <a:rPr lang="en-US" dirty="0"/>
              <a:t>How will you know it works properly?</a:t>
            </a:r>
          </a:p>
          <a:p>
            <a:pPr lvl="0"/>
            <a:r>
              <a:rPr lang="en-US" dirty="0"/>
              <a:t>What are the most common operational paths?</a:t>
            </a:r>
          </a:p>
          <a:p>
            <a:pPr marL="338328" indent="-173736">
              <a:spcBef>
                <a:spcPts val="500"/>
              </a:spcBef>
              <a:buFont typeface="Arial" panose="020B0604020202020204" pitchFamily="34" charset="0"/>
              <a:buChar char="•"/>
            </a:pPr>
            <a:r>
              <a:rPr lang="en-US" dirty="0"/>
              <a:t>How will you test those operational paths?</a:t>
            </a:r>
          </a:p>
          <a:p>
            <a:pPr lvl="0"/>
            <a:r>
              <a:rPr lang="en-US" dirty="0"/>
              <a:t>What are less common process flows?</a:t>
            </a:r>
          </a:p>
          <a:p>
            <a:r>
              <a:rPr lang="en-US" dirty="0"/>
              <a:t>Where will inputs come from?</a:t>
            </a:r>
          </a:p>
          <a:p>
            <a:pPr lvl="0"/>
            <a:r>
              <a:rPr lang="en-US" dirty="0"/>
              <a:t>What is proper input (form and values)?</a:t>
            </a:r>
          </a:p>
          <a:p>
            <a:pPr marL="338328" indent="-173736">
              <a:spcBef>
                <a:spcPts val="500"/>
              </a:spcBef>
              <a:buFont typeface="Arial" panose="020B0604020202020204" pitchFamily="34" charset="0"/>
              <a:buChar char="•"/>
            </a:pPr>
            <a:r>
              <a:rPr lang="en-US" dirty="0"/>
              <a:t>What should the system do with improper input?</a:t>
            </a:r>
          </a:p>
          <a:p>
            <a:pPr lvl="0"/>
            <a:r>
              <a:rPr lang="en-US" dirty="0"/>
              <a:t>Where will the outputs go? What will they look like?</a:t>
            </a:r>
          </a:p>
          <a:p>
            <a:endParaRPr lang="en-US" dirty="0"/>
          </a:p>
        </p:txBody>
      </p:sp>
    </p:spTree>
    <p:extLst>
      <p:ext uri="{BB962C8B-B14F-4D97-AF65-F5344CB8AC3E}">
        <p14:creationId xmlns:p14="http://schemas.microsoft.com/office/powerpoint/2010/main" val="309635417"/>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211</TotalTime>
  <Words>647</Words>
  <Application>Microsoft Office PowerPoint</Application>
  <PresentationFormat>On-screen Show (4:3)</PresentationFormat>
  <Paragraphs>50</Paragraphs>
  <Slides>6</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6</vt:i4>
      </vt:variant>
    </vt:vector>
  </HeadingPairs>
  <TitlesOfParts>
    <vt:vector size="10" baseType="lpstr">
      <vt:lpstr>Arial</vt:lpstr>
      <vt:lpstr>Calibri</vt:lpstr>
      <vt:lpstr>SEI_Template</vt:lpstr>
      <vt:lpstr>1_SEI_template</vt:lpstr>
      <vt:lpstr>A Discipline for  Software Engineering</vt:lpstr>
      <vt:lpstr>Document Markings</vt:lpstr>
      <vt:lpstr>Exercise -1</vt:lpstr>
      <vt:lpstr>Exercise -2</vt:lpstr>
      <vt:lpstr>Example</vt:lpstr>
      <vt:lpstr>Exercise Review Questions</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18</cp:revision>
  <cp:lastPrinted>2015-11-05T19:18:24Z</cp:lastPrinted>
  <dcterms:created xsi:type="dcterms:W3CDTF">2018-11-07T20:50:28Z</dcterms:created>
  <dcterms:modified xsi:type="dcterms:W3CDTF">2020-04-22T21:01:58Z</dcterms:modified>
</cp:coreProperties>
</file>